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721" r:id="rId5"/>
    <p:sldId id="812" r:id="rId6"/>
    <p:sldId id="792" r:id="rId7"/>
    <p:sldId id="813" r:id="rId8"/>
    <p:sldId id="814" r:id="rId9"/>
    <p:sldId id="803" r:id="rId10"/>
    <p:sldId id="802" r:id="rId11"/>
    <p:sldId id="815" r:id="rId12"/>
    <p:sldId id="805" r:id="rId13"/>
    <p:sldId id="816" r:id="rId14"/>
    <p:sldId id="806" r:id="rId15"/>
    <p:sldId id="807" r:id="rId16"/>
    <p:sldId id="808" r:id="rId17"/>
    <p:sldId id="81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2D495F-95A5-4B8D-8AF3-6ED5F24DB23C}" v="1011" dt="2020-09-21T16:59:10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09" autoAdjust="0"/>
    <p:restoredTop sz="93663" autoAdjust="0"/>
  </p:normalViewPr>
  <p:slideViewPr>
    <p:cSldViewPr snapToGrid="0">
      <p:cViewPr varScale="1">
        <p:scale>
          <a:sx n="104" d="100"/>
          <a:sy n="104" d="100"/>
        </p:scale>
        <p:origin x="7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B1CEE2-A2B3-4A32-ADD5-18B82B92B1B7}" type="datetimeFigureOut">
              <a:rPr lang="en-US" smtClean="0"/>
              <a:t>11/3/20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EE658-97B5-48EB-995D-A918598BB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201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https://www.polleverywhere.com/activities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EE658-97B5-48EB-995D-A918598BB8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348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through marijuana, health care,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EE658-97B5-48EB-995D-A918598BB8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188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EE658-97B5-48EB-995D-A918598BB80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134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EFB30-75D7-4371-B3DA-61F62E465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263E7E-ECA5-48F8-BC2D-6A37479D6B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A7513-0B81-4D0E-88FF-F2611CBED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CCA4-36A9-47D6-A82A-4B79D0FEA9EE}" type="datetimeFigureOut">
              <a:rPr lang="en-US" smtClean="0"/>
              <a:t>11/3/20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3FA5E-E3DB-45A0-8371-55563CE12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41091-8AFA-484D-B713-878961DEB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DE1CC-69E3-4E00-8C8A-0EB459CF3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8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44614-D7DF-4B4A-8F26-5EA7C0F36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6390A-F01F-4F4D-9636-46594BDF8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2FDBC-7AD6-47C1-975E-48799E0B2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CCA4-36A9-47D6-A82A-4B79D0FEA9EE}" type="datetimeFigureOut">
              <a:rPr lang="en-US" smtClean="0"/>
              <a:t>11/3/20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17571-3558-49A5-9F31-A292C2410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08C0C-07F8-45FE-994B-5848831B1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DE1CC-69E3-4E00-8C8A-0EB459CF3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937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E6F03-6353-4732-B1CE-AAAB63A2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845EE0-B6AE-4514-B1BC-870743F9C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16486-7C58-42E7-8EF9-921E7AA04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CCA4-36A9-47D6-A82A-4B79D0FEA9EE}" type="datetimeFigureOut">
              <a:rPr lang="en-US" smtClean="0"/>
              <a:t>11/3/20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72207-7B67-4945-BF7B-FF26A791A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02DB9-9F09-43FD-9FC2-5A7884573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DE1CC-69E3-4E00-8C8A-0EB459CF3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87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40530-B1BE-4DB7-9B43-BECB1B2D1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9BB36-62AE-4849-A3AB-4F91B3353C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27CE2-E2F7-4CDC-92BC-2D29BF6019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320231-775D-4A1D-9738-F8D9B4DA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CCA4-36A9-47D6-A82A-4B79D0FEA9EE}" type="datetimeFigureOut">
              <a:rPr lang="en-US" smtClean="0"/>
              <a:t>11/3/20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D80D71-00D5-4EAC-8402-DB12B25F5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01A4C8-CEB1-4B98-AF62-D2470326B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DE1CC-69E3-4E00-8C8A-0EB459CF3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576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AC194-EEE6-4038-9F83-7F0068BB0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82BE29-86DC-4C98-9E60-9B3B489B3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676BA-7EEF-4221-91CD-EDDEEF6DC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58054-32E4-47B7-949A-B96E9F4CFA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BA3172-8057-42BA-8677-3DAECB9CED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56D19D-AC38-49B4-9364-DBAB1D8FB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CCA4-36A9-47D6-A82A-4B79D0FEA9EE}" type="datetimeFigureOut">
              <a:rPr lang="en-US" smtClean="0"/>
              <a:t>11/3/20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2340CD-1BC3-4385-A442-3C5E70596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F9AA97-FFA1-460D-97AA-E3C443162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DE1CC-69E3-4E00-8C8A-0EB459CF3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57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46751-1188-412D-8A63-77D5CB5EF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44E939-8775-4A47-B779-576D55F98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CCA4-36A9-47D6-A82A-4B79D0FEA9EE}" type="datetimeFigureOut">
              <a:rPr lang="en-US" smtClean="0"/>
              <a:t>11/3/20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7E72D4-48F8-4A3B-9541-C987A10F1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B0A90B-190F-48D4-A626-311ECFA35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DE1CC-69E3-4E00-8C8A-0EB459CF3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10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383F59-992C-4C77-8826-B07FB7810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CCA4-36A9-47D6-A82A-4B79D0FEA9EE}" type="datetimeFigureOut">
              <a:rPr lang="en-US" smtClean="0"/>
              <a:t>11/3/20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3B6FAC-7845-419D-B4AE-3F608F902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7C34A8-CA55-4412-9397-686EFDC97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DE1CC-69E3-4E00-8C8A-0EB459CF3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979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0CBED-AF97-47DB-9555-BF138F786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55A36-68BB-4FAA-887F-315D0CD15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C5693-2B58-4AA2-BA9F-3F868D1C03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45EB4-8190-4C89-98D8-5793F2FFE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CCA4-36A9-47D6-A82A-4B79D0FEA9EE}" type="datetimeFigureOut">
              <a:rPr lang="en-US" smtClean="0"/>
              <a:t>11/3/20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BE045F-E81B-4433-90E3-248F01BD6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30D13B-DB6E-4504-A6DC-6C1361413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DE1CC-69E3-4E00-8C8A-0EB459CF3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78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16C96-01FD-4987-9463-980E2F0F1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0C94FC-7433-4EA9-ADE8-2CB789E2EE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B409D-F4E7-461A-A59A-80F807927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E9AD5-FA2A-4A42-A8D4-02EBC30E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CCA4-36A9-47D6-A82A-4B79D0FEA9EE}" type="datetimeFigureOut">
              <a:rPr lang="en-US" smtClean="0"/>
              <a:t>11/3/20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7ACFF2-14F9-46BE-926F-C15676698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B5E205-15E8-45A2-BB61-57257F0C9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DE1CC-69E3-4E00-8C8A-0EB459CF3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78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B7A06-C414-4EC7-9ACA-18E5DE93B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3FDF60-C9FD-41D9-A9F6-32849A1004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B12DA-6331-4F8F-A243-6CA0A373F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CCA4-36A9-47D6-A82A-4B79D0FEA9EE}" type="datetimeFigureOut">
              <a:rPr lang="en-US" smtClean="0"/>
              <a:t>11/3/20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D0C5C-4A80-409A-AD82-FDA217C81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2FE23-5F02-423D-B8FA-489BC0383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DE1CC-69E3-4E00-8C8A-0EB459CF3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24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DB04A0-42C8-4770-BB41-4E35DB1C95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2A812E-E2C3-4AB9-B38F-E31CF79278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7D402-B911-4564-B545-FB804D59F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CCA4-36A9-47D6-A82A-4B79D0FEA9EE}" type="datetimeFigureOut">
              <a:rPr lang="en-US" smtClean="0"/>
              <a:t>11/3/20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2A1B6-6D17-4734-A59B-C77E229CE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DE646-86B2-427D-9727-B9DCF46BD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DE1CC-69E3-4E00-8C8A-0EB459CF3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878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FECD2B-BA93-482B-9738-F64373434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21DF7-D6F7-4189-93D7-ED910B6E0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47C8A-C001-4C7F-B96F-F5683C8B72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3CCA4-36A9-47D6-A82A-4B79D0FEA9EE}" type="datetimeFigureOut">
              <a:rPr lang="en-US" smtClean="0"/>
              <a:t>11/3/20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73B2E-176D-4C67-9455-60A35EEE33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1BEFF-BE1B-4A06-AB25-B8897799F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DE1CC-69E3-4E00-8C8A-0EB459CF3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14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ttu.blackboard.com/bbcswebdav/pid-6368847-dt-content-rid-75417797_1/courses/79.202127/Axelrod%20and%20Rove%20Guide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tu.blackboard.com/bbcswebdav/pid-6368847-dt-content-rid-75417797_1/courses/79.202127/Axelrod%20and%20Rove%20Guide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0844041F-9448-4ADD-89C1-270E5FBD96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 descr="A picture containing photo, many, screen, sign&#10;&#10;Description automatically generated">
            <a:extLst>
              <a:ext uri="{FF2B5EF4-FFF2-40B4-BE49-F238E27FC236}">
                <a16:creationId xmlns:a16="http://schemas.microsoft.com/office/drawing/2014/main" id="{E83E7A87-3343-46EC-B484-CEB3E16B8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2797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316771-F564-4278-83A1-28779490AE08}"/>
              </a:ext>
            </a:extLst>
          </p:cNvPr>
          <p:cNvSpPr txBox="1"/>
          <p:nvPr/>
        </p:nvSpPr>
        <p:spPr>
          <a:xfrm>
            <a:off x="618186" y="5010968"/>
            <a:ext cx="106508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Rockwell" panose="02060603020205020403" pitchFamily="18" charset="0"/>
              </a:rPr>
              <a:t>Modern Campaign Strategies 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302258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82531-59C2-495D-8AE9-75964641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Joel Bradshaw’s 4 Propositions for a Successful Campaign Strategy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0BC3E-BC1E-4F75-B3A8-B2E9CF249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3 groups: the candidate’s base, the opponent’s base, and undecided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Data: Past election results, data from registered voter lists, and survey research make it possible to identify who falls into the three groups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 is neither possible nor necessary to get the support of al people everywhere to win the election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Once you identify how to win, you can create the circumstances to bring about this victory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58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F4C89-82E4-41D0-8672-A9687718E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106" y="0"/>
            <a:ext cx="10515600" cy="1325563"/>
          </a:xfrm>
        </p:spPr>
        <p:txBody>
          <a:bodyPr/>
          <a:lstStyle/>
          <a:p>
            <a:r>
              <a:rPr lang="en-US" b="1" dirty="0"/>
              <a:t>Vote Targets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0FB2C-33CE-4B8C-A4AC-175CE2270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106" y="1562100"/>
            <a:ext cx="4686300" cy="4351338"/>
          </a:xfrm>
        </p:spPr>
        <p:txBody>
          <a:bodyPr/>
          <a:lstStyle/>
          <a:p>
            <a:r>
              <a:rPr lang="en-US" dirty="0"/>
              <a:t>Vote targets </a:t>
            </a:r>
          </a:p>
          <a:p>
            <a:r>
              <a:rPr lang="en-US" dirty="0"/>
              <a:t>Base vote vs. Ceiling vote </a:t>
            </a:r>
          </a:p>
          <a:p>
            <a:pPr lvl="1"/>
            <a:r>
              <a:rPr lang="en-US" dirty="0"/>
              <a:t>Ceiling – base = swing/persuadable voters </a:t>
            </a:r>
          </a:p>
          <a:p>
            <a:endParaRPr lang="en-US" dirty="0"/>
          </a:p>
        </p:txBody>
      </p:sp>
      <p:pic>
        <p:nvPicPr>
          <p:cNvPr id="5" name="Content Placeholder 2">
            <a:extLst>
              <a:ext uri="{FF2B5EF4-FFF2-40B4-BE49-F238E27FC236}">
                <a16:creationId xmlns:a16="http://schemas.microsoft.com/office/drawing/2014/main" id="{3B441559-F9A4-4E2B-B0AD-956B6864317D}"/>
              </a:ext>
            </a:extLst>
          </p:cNvPr>
          <p:cNvPicPr>
            <a:picLocks noGrp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320" y="105728"/>
            <a:ext cx="4126886" cy="3549821"/>
          </a:xfrm>
          <a:prstGeom prst="rect">
            <a:avLst/>
          </a:prstGeo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AD83B1E9-4BFF-4E8D-8F67-F7B7F650A36E}"/>
              </a:ext>
            </a:extLst>
          </p:cNvPr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06" y="3800402"/>
            <a:ext cx="5253748" cy="2990995"/>
          </a:xfrm>
          <a:prstGeom prst="rect">
            <a:avLst/>
          </a:prstGeom>
        </p:spPr>
      </p:pic>
      <p:pic>
        <p:nvPicPr>
          <p:cNvPr id="7" name="Content Placeholder 2">
            <a:extLst>
              <a:ext uri="{FF2B5EF4-FFF2-40B4-BE49-F238E27FC236}">
                <a16:creationId xmlns:a16="http://schemas.microsoft.com/office/drawing/2014/main" id="{464BC374-1A08-4CCC-9BB5-F6B40936E151}"/>
              </a:ext>
            </a:extLst>
          </p:cNvPr>
          <p:cNvPicPr>
            <a:picLocks noGrp="1"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680" y="3800402"/>
            <a:ext cx="4876800" cy="315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4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22055-20A1-4912-920B-2B21C272D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Voter Targets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936D1-9733-48FB-9DA9-553030C51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Voter Files </a:t>
            </a:r>
          </a:p>
          <a:p>
            <a:pPr lvl="1"/>
            <a:r>
              <a:rPr lang="en-US" dirty="0"/>
              <a:t>Party </a:t>
            </a:r>
          </a:p>
          <a:p>
            <a:pPr lvl="1"/>
            <a:r>
              <a:rPr lang="en-US" dirty="0"/>
              <a:t>Commercial vendors </a:t>
            </a:r>
          </a:p>
          <a:p>
            <a:pPr lvl="1"/>
            <a:r>
              <a:rPr lang="en-US" dirty="0"/>
              <a:t>Local races: county registrar </a:t>
            </a:r>
          </a:p>
          <a:p>
            <a:pPr lvl="1"/>
            <a:endParaRPr lang="en-US" dirty="0"/>
          </a:p>
          <a:p>
            <a:pPr lvl="1"/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Microtargeting </a:t>
            </a:r>
          </a:p>
          <a:p>
            <a:pPr lvl="2"/>
            <a:r>
              <a:rPr lang="en-US" dirty="0"/>
              <a:t>Combine voter file information with commercial data collected on individuals to result in individual-level targeting </a:t>
            </a:r>
          </a:p>
          <a:p>
            <a:pPr lvl="2"/>
            <a:r>
              <a:rPr lang="en-US" dirty="0"/>
              <a:t>Private enterprise data (not new) being used in politics </a:t>
            </a:r>
          </a:p>
        </p:txBody>
      </p:sp>
    </p:spTree>
    <p:extLst>
      <p:ext uri="{BB962C8B-B14F-4D97-AF65-F5344CB8AC3E}">
        <p14:creationId xmlns:p14="http://schemas.microsoft.com/office/powerpoint/2010/main" val="278094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22055-20A1-4912-920B-2B21C272D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Context of Voter Targeting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936D1-9733-48FB-9DA9-553030C51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865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Beyond polling data and accurate voter list: </a:t>
            </a:r>
            <a:r>
              <a:rPr lang="en-US" b="1" dirty="0"/>
              <a:t>reality 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Challenger vs. Incumbent </a:t>
            </a:r>
          </a:p>
          <a:p>
            <a:pPr lvl="1"/>
            <a:r>
              <a:rPr lang="en-US" b="1" dirty="0"/>
              <a:t>Incumbent: </a:t>
            </a:r>
          </a:p>
          <a:p>
            <a:pPr lvl="2"/>
            <a:r>
              <a:rPr lang="en-US" dirty="0"/>
              <a:t>Referendum </a:t>
            </a:r>
          </a:p>
          <a:p>
            <a:pPr lvl="2"/>
            <a:r>
              <a:rPr lang="en-US" dirty="0"/>
              <a:t>Associate prevailing conditions with incumbent </a:t>
            </a:r>
          </a:p>
          <a:p>
            <a:pPr lvl="2"/>
            <a:r>
              <a:rPr lang="en-US" dirty="0"/>
              <a:t>More difficult to persuade voters </a:t>
            </a:r>
          </a:p>
          <a:p>
            <a:pPr lvl="2"/>
            <a:r>
              <a:rPr lang="en-US" dirty="0"/>
              <a:t>Defend record </a:t>
            </a:r>
          </a:p>
          <a:p>
            <a:pPr lvl="1"/>
            <a:r>
              <a:rPr lang="en-US" b="1" dirty="0"/>
              <a:t>Challenger: </a:t>
            </a:r>
          </a:p>
          <a:p>
            <a:pPr lvl="2"/>
            <a:r>
              <a:rPr lang="en-US" dirty="0"/>
              <a:t>Try to convince people the incumbent has done a poor job </a:t>
            </a:r>
          </a:p>
          <a:p>
            <a:pPr lvl="2"/>
            <a:r>
              <a:rPr lang="en-US" dirty="0"/>
              <a:t>People prefer someone they know (name recognition) 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Open-seat race </a:t>
            </a:r>
          </a:p>
          <a:p>
            <a:pPr lvl="1"/>
            <a:r>
              <a:rPr lang="en-US" dirty="0"/>
              <a:t>Election with no incumbent running 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Characteristics of Candidate’s Constituency </a:t>
            </a:r>
          </a:p>
          <a:p>
            <a:pPr lvl="1"/>
            <a:r>
              <a:rPr lang="en-US" dirty="0"/>
              <a:t>Partisan appeals vs. candidate-related appeals </a:t>
            </a:r>
          </a:p>
        </p:txBody>
      </p:sp>
    </p:spTree>
    <p:extLst>
      <p:ext uri="{BB962C8B-B14F-4D97-AF65-F5344CB8AC3E}">
        <p14:creationId xmlns:p14="http://schemas.microsoft.com/office/powerpoint/2010/main" val="33841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98F0E-1B68-4B37-AB7E-73397D35E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Strategic Campaign Decisions</a:t>
            </a:r>
          </a:p>
        </p:txBody>
      </p:sp>
    </p:spTree>
    <p:extLst>
      <p:ext uri="{BB962C8B-B14F-4D97-AF65-F5344CB8AC3E}">
        <p14:creationId xmlns:p14="http://schemas.microsoft.com/office/powerpoint/2010/main" val="2364807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61ED2-BBAA-4582-9AB5-298B2EB90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Deciding to Run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0468D-3FEF-4CFA-B538-663DA2676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Motivation </a:t>
            </a:r>
          </a:p>
          <a:p>
            <a:pPr lvl="1"/>
            <a:r>
              <a:rPr lang="en-US" dirty="0"/>
              <a:t>Desire and commitment to running </a:t>
            </a:r>
          </a:p>
          <a:p>
            <a:pPr lvl="1"/>
            <a:r>
              <a:rPr lang="en-US" dirty="0"/>
              <a:t>Reasons for running </a:t>
            </a:r>
          </a:p>
          <a:p>
            <a:pPr lvl="1"/>
            <a:r>
              <a:rPr lang="en-US" dirty="0"/>
              <a:t>Family considerations 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Resources 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Ability to assemble a campaign organization 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Opportunity </a:t>
            </a:r>
          </a:p>
          <a:p>
            <a:pPr lvl="1"/>
            <a:r>
              <a:rPr lang="en-US" dirty="0"/>
              <a:t>Looking to maximize chances they will win </a:t>
            </a:r>
          </a:p>
          <a:p>
            <a:pPr lvl="1"/>
            <a:r>
              <a:rPr lang="en-US" dirty="0"/>
              <a:t>Impact: </a:t>
            </a:r>
          </a:p>
          <a:p>
            <a:pPr lvl="2"/>
            <a:r>
              <a:rPr lang="en-US" dirty="0"/>
              <a:t>Strategic politicians rarely run unless they calculate favorable odds </a:t>
            </a:r>
          </a:p>
          <a:p>
            <a:pPr lvl="2"/>
            <a:r>
              <a:rPr lang="en-US" dirty="0"/>
              <a:t>Incumbents rarely face competition unless other factors are against them </a:t>
            </a:r>
          </a:p>
          <a:p>
            <a:pPr lvl="1"/>
            <a:r>
              <a:rPr lang="en-US" dirty="0"/>
              <a:t>Biases a candidate will face (race, gender, etc.)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41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93492-7916-491C-97D3-820058E3E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Messaging: Issue Priorities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BEB34-25C6-4B3A-B58D-166E5BDF7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8533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Axelrod: What is your theory of the case? </a:t>
            </a:r>
          </a:p>
          <a:p>
            <a:pPr lvl="1"/>
            <a:r>
              <a:rPr lang="en-US" dirty="0"/>
              <a:t>Filter you want to pass all of your messaging and all voter communication through </a:t>
            </a:r>
          </a:p>
          <a:p>
            <a:pPr marL="0" indent="0">
              <a:buNone/>
            </a:pPr>
            <a:r>
              <a:rPr lang="en-US" u="sng" dirty="0"/>
              <a:t>Considerations: 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Typically focus most on one or two issues </a:t>
            </a:r>
          </a:p>
          <a:p>
            <a:pPr lvl="1"/>
            <a:r>
              <a:rPr lang="en-US" dirty="0"/>
              <a:t>Framing – easy-to-understand terms </a:t>
            </a:r>
          </a:p>
          <a:p>
            <a:pPr lvl="1"/>
            <a:r>
              <a:rPr lang="en-US" dirty="0"/>
              <a:t>Define what matters </a:t>
            </a:r>
          </a:p>
          <a:p>
            <a:pPr lvl="1"/>
            <a:r>
              <a:rPr lang="en-US" dirty="0"/>
              <a:t>Most citizens only pay attention to the loudest moments 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World events outside of the control of the candidate 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Traditional Strengths of the Party </a:t>
            </a:r>
          </a:p>
          <a:p>
            <a:pPr lvl="1"/>
            <a:r>
              <a:rPr lang="en-US" dirty="0"/>
              <a:t>Issue ownership 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Candidate’s own personal experiences and reputation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16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E6A95-1DE5-430D-B164-686D11CDF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Messaging: Issue Positions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4DC32-162B-4E08-A713-6560A0887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10760" cy="4351338"/>
          </a:xfrm>
        </p:spPr>
        <p:txBody>
          <a:bodyPr/>
          <a:lstStyle/>
          <a:p>
            <a:r>
              <a:rPr lang="en-US" dirty="0"/>
              <a:t>Energizing the vase vs. persuading citizens to adopt candidate point of view </a:t>
            </a:r>
          </a:p>
          <a:p>
            <a:endParaRPr lang="en-US" dirty="0"/>
          </a:p>
          <a:p>
            <a:r>
              <a:rPr lang="en-US" dirty="0"/>
              <a:t>Criticisms of Median Voter Theorem 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94C717D5-270E-46F2-A3FF-3FA15701A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989" y="2244411"/>
            <a:ext cx="5793171" cy="381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E1274-A174-42BB-A85F-AD6C7C466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Rove and Axelrod: Taking Inventory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7D7E8-A700-4A6F-9CBB-8CB009A22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Story you are telling with an arc and theme </a:t>
            </a:r>
          </a:p>
          <a:p>
            <a:r>
              <a:rPr lang="en-US" dirty="0"/>
              <a:t>What are the elements of the story that you are going to tell and at what time? </a:t>
            </a:r>
          </a:p>
          <a:p>
            <a:r>
              <a:rPr lang="en-US" dirty="0"/>
              <a:t>Plan this out, write it down, revisit as reality changes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Inventory of:</a:t>
            </a:r>
          </a:p>
          <a:p>
            <a:pPr lvl="1"/>
            <a:r>
              <a:rPr lang="en-US" dirty="0"/>
              <a:t>Campaign manager: gather as much information as possible on candidate and opponent </a:t>
            </a:r>
          </a:p>
          <a:p>
            <a:pPr lvl="2"/>
            <a:r>
              <a:rPr lang="en-US" dirty="0"/>
              <a:t>Public records, statements, actions </a:t>
            </a:r>
          </a:p>
          <a:p>
            <a:pPr lvl="1"/>
            <a:r>
              <a:rPr lang="en-US" dirty="0"/>
              <a:t>Identify strengths/vulnerabilities of candidate and opponent </a:t>
            </a:r>
          </a:p>
          <a:p>
            <a:pPr lvl="1"/>
            <a:r>
              <a:rPr lang="en-US" dirty="0"/>
              <a:t>Choose priorities based on what mitigates weaknesses / heightens strengths </a:t>
            </a:r>
          </a:p>
          <a:p>
            <a:pPr lvl="1"/>
            <a:r>
              <a:rPr lang="en-US" dirty="0"/>
              <a:t>Plan what opponent might say with potential responses </a:t>
            </a:r>
          </a:p>
          <a:p>
            <a:pPr lvl="2"/>
            <a:r>
              <a:rPr lang="en-US" dirty="0"/>
              <a:t>Respond within the context of your message </a:t>
            </a:r>
          </a:p>
          <a:p>
            <a:pPr marL="0" indent="0">
              <a:buNone/>
            </a:pPr>
            <a:r>
              <a:rPr lang="en-US" dirty="0"/>
              <a:t>Inventory of:</a:t>
            </a:r>
          </a:p>
          <a:p>
            <a:pPr lvl="1"/>
            <a:r>
              <a:rPr lang="en-US" dirty="0"/>
              <a:t>How to tell these story elements </a:t>
            </a:r>
          </a:p>
        </p:txBody>
      </p:sp>
    </p:spTree>
    <p:extLst>
      <p:ext uri="{BB962C8B-B14F-4D97-AF65-F5344CB8AC3E}">
        <p14:creationId xmlns:p14="http://schemas.microsoft.com/office/powerpoint/2010/main" val="36858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A61D8-8596-403D-9E45-0F385DAD6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Whether to Attack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7EC28-A794-4E91-B136-1026A620C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u="sng" dirty="0"/>
              <a:t>Considerations: </a:t>
            </a:r>
          </a:p>
          <a:p>
            <a:r>
              <a:rPr lang="en-US" dirty="0"/>
              <a:t>Candidate who is ahead in the polls is less likely to attack than candidate who is behind </a:t>
            </a:r>
          </a:p>
          <a:p>
            <a:r>
              <a:rPr lang="en-US" dirty="0"/>
              <a:t>Incumbents ahead in polls would likely only attack if opponent is gaining in the polls </a:t>
            </a:r>
          </a:p>
          <a:p>
            <a:pPr lvl="1"/>
            <a:r>
              <a:rPr lang="en-US" dirty="0"/>
              <a:t>May risk giving name recognition and exposure to challenger if not well known </a:t>
            </a:r>
          </a:p>
          <a:p>
            <a:r>
              <a:rPr lang="en-US" dirty="0"/>
              <a:t>More common from challenger </a:t>
            </a:r>
          </a:p>
          <a:p>
            <a:pPr lvl="1"/>
            <a:r>
              <a:rPr lang="en-US" dirty="0"/>
              <a:t>Calls incumbent record into question is common strategy </a:t>
            </a:r>
          </a:p>
          <a:p>
            <a:pPr lvl="1"/>
            <a:r>
              <a:rPr lang="en-US" dirty="0"/>
              <a:t>Draws more media coverage than positive ads </a:t>
            </a:r>
          </a:p>
          <a:p>
            <a:r>
              <a:rPr lang="en-US" dirty="0"/>
              <a:t>Attacks can come from independent groups and party organizations </a:t>
            </a:r>
          </a:p>
        </p:txBody>
      </p:sp>
    </p:spTree>
    <p:extLst>
      <p:ext uri="{BB962C8B-B14F-4D97-AF65-F5344CB8AC3E}">
        <p14:creationId xmlns:p14="http://schemas.microsoft.com/office/powerpoint/2010/main" val="46230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AFE8C-B4C7-4DD5-A5E7-1D831D04E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Where to Campaign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AB5ED-F82F-41FA-99A3-43034FAC38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Model 1: </a:t>
            </a:r>
          </a:p>
          <a:p>
            <a:pPr lvl="1"/>
            <a:r>
              <a:rPr lang="en-US" b="1" dirty="0"/>
              <a:t>Mobilize partisans </a:t>
            </a: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Model 2: </a:t>
            </a:r>
          </a:p>
          <a:p>
            <a:pPr lvl="1"/>
            <a:r>
              <a:rPr lang="en-US" b="1" dirty="0"/>
              <a:t>Persuade </a:t>
            </a:r>
            <a:r>
              <a:rPr lang="en-US" dirty="0"/>
              <a:t>independent and weakly partisan voters </a:t>
            </a:r>
          </a:p>
          <a:p>
            <a:r>
              <a:rPr lang="en-US" dirty="0"/>
              <a:t>Reality – candidates try to do both </a:t>
            </a:r>
          </a:p>
          <a:p>
            <a:r>
              <a:rPr lang="en-US" dirty="0"/>
              <a:t>Incumbents more likely to mobilize </a:t>
            </a:r>
          </a:p>
          <a:p>
            <a:endParaRPr lang="en-US" dirty="0"/>
          </a:p>
          <a:p>
            <a:r>
              <a:rPr lang="en-US" dirty="0"/>
              <a:t>Price per persuadable voter drives efforts </a:t>
            </a:r>
          </a:p>
        </p:txBody>
      </p:sp>
    </p:spTree>
    <p:extLst>
      <p:ext uri="{BB962C8B-B14F-4D97-AF65-F5344CB8AC3E}">
        <p14:creationId xmlns:p14="http://schemas.microsoft.com/office/powerpoint/2010/main" val="311419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1FA5C-1E68-4FBB-B1F9-95D0E7F59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to Campaign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CB64F-4FA3-40B0-BF22-0BDB80370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tactics – the means by which the strategic goals are accomplished </a:t>
            </a: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Ground game </a:t>
            </a:r>
          </a:p>
          <a:p>
            <a:pPr lvl="1"/>
            <a:r>
              <a:rPr lang="en-US" dirty="0"/>
              <a:t>Campaign with fewer resources focus more on </a:t>
            </a:r>
          </a:p>
          <a:p>
            <a:pPr lvl="1"/>
            <a:r>
              <a:rPr lang="en-US" dirty="0"/>
              <a:t>Surge in focus in the past decade </a:t>
            </a:r>
          </a:p>
          <a:p>
            <a:pPr lvl="1"/>
            <a:r>
              <a:rPr lang="en-US" dirty="0"/>
              <a:t>Personal contact with voters is found to be significantly more effective </a:t>
            </a:r>
          </a:p>
          <a:p>
            <a:pPr lvl="2"/>
            <a:r>
              <a:rPr lang="en-US" dirty="0"/>
              <a:t>Compared to: mail, phone calls by volunteers, phone calls from telemarketers, </a:t>
            </a:r>
            <a:r>
              <a:rPr lang="en-US" dirty="0" err="1"/>
              <a:t>robo</a:t>
            </a:r>
            <a:r>
              <a:rPr lang="en-US" dirty="0"/>
              <a:t> calls</a:t>
            </a:r>
          </a:p>
          <a:p>
            <a:pPr lvl="1"/>
            <a:r>
              <a:rPr lang="en-US" dirty="0"/>
              <a:t>Rove and Axelrod: </a:t>
            </a:r>
          </a:p>
          <a:p>
            <a:pPr lvl="2"/>
            <a:r>
              <a:rPr lang="en-US" dirty="0">
                <a:hlinkClick r:id="rId2"/>
              </a:rPr>
              <a:t>https://ttu.blackboard.com/bbcswebdav/pid-6368847-dt-content-rid-75417797_1/courses/79.202127/Axelrod%20and%20Rove%20Guide.pdf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3435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DC57B-5B7D-4486-BE54-2E9921FDB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Campaign</a:t>
            </a:r>
            <a:r>
              <a:rPr lang="en-US" dirty="0"/>
              <a:t> </a:t>
            </a:r>
            <a:r>
              <a:rPr lang="en-US" b="1" dirty="0"/>
              <a:t>Strategists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05891-524A-4749-B003-3981FEFD4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See Karl Rove and David Axelrod supplement </a:t>
            </a:r>
            <a:r>
              <a:rPr lang="en-US" dirty="0">
                <a:hlinkClick r:id="rId3"/>
              </a:rPr>
              <a:t>https://ttu.blackboard.com/bbcswebdav/pid-6368847-dt-content-rid-75417797_1/courses/79.202127/Axelrod%20and%20Rove%20Guide.pdf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Start by volunteering or looking for entry-level positions with campaign or party </a:t>
            </a:r>
          </a:p>
          <a:p>
            <a:r>
              <a:rPr lang="en-US" dirty="0"/>
              <a:t>Fast pace means you can move up quickly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u="sng" dirty="0"/>
              <a:t>Survey different areas:</a:t>
            </a:r>
          </a:p>
          <a:p>
            <a:pPr lvl="1"/>
            <a:r>
              <a:rPr lang="en-US" dirty="0"/>
              <a:t>Communication </a:t>
            </a:r>
          </a:p>
          <a:p>
            <a:pPr lvl="1"/>
            <a:r>
              <a:rPr lang="en-US" dirty="0"/>
              <a:t>Field and voter contact (how to organize voter core) </a:t>
            </a:r>
          </a:p>
          <a:p>
            <a:pPr lvl="1"/>
            <a:r>
              <a:rPr lang="en-US" dirty="0"/>
              <a:t>Fundraising </a:t>
            </a:r>
          </a:p>
          <a:p>
            <a:pPr lvl="1"/>
            <a:r>
              <a:rPr lang="en-US" dirty="0"/>
              <a:t>Event planning </a:t>
            </a:r>
          </a:p>
          <a:p>
            <a:pPr lvl="1"/>
            <a:r>
              <a:rPr lang="en-US" dirty="0"/>
              <a:t>Body person  </a:t>
            </a:r>
          </a:p>
        </p:txBody>
      </p:sp>
    </p:spTree>
    <p:extLst>
      <p:ext uri="{BB962C8B-B14F-4D97-AF65-F5344CB8AC3E}">
        <p14:creationId xmlns:p14="http://schemas.microsoft.com/office/powerpoint/2010/main" val="311633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73C5CD8F64DA448AE34AF5A2CB4EE5" ma:contentTypeVersion="13" ma:contentTypeDescription="Create a new document." ma:contentTypeScope="" ma:versionID="e7979160448e89f882829fb47cb82ba0">
  <xsd:schema xmlns:xsd="http://www.w3.org/2001/XMLSchema" xmlns:xs="http://www.w3.org/2001/XMLSchema" xmlns:p="http://schemas.microsoft.com/office/2006/metadata/properties" xmlns:ns3="05e378dc-52a8-4917-a9ce-55a6e94a3bdd" xmlns:ns4="c73224cc-a2db-45d7-8b58-5bb375b1c847" targetNamespace="http://schemas.microsoft.com/office/2006/metadata/properties" ma:root="true" ma:fieldsID="fd5bdfa33dcfecd704b638bb011781d4" ns3:_="" ns4:_="">
    <xsd:import namespace="05e378dc-52a8-4917-a9ce-55a6e94a3bdd"/>
    <xsd:import namespace="c73224cc-a2db-45d7-8b58-5bb375b1c8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e378dc-52a8-4917-a9ce-55a6e94a3b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3224cc-a2db-45d7-8b58-5bb375b1c8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CFD11E-D9FC-4E6C-A646-B69387EAE102}">
  <ds:schemaRefs>
    <ds:schemaRef ds:uri="http://www.w3.org/XML/1998/namespace"/>
    <ds:schemaRef ds:uri="http://purl.org/dc/elements/1.1/"/>
    <ds:schemaRef ds:uri="c73224cc-a2db-45d7-8b58-5bb375b1c847"/>
    <ds:schemaRef ds:uri="http://purl.org/dc/dcmitype/"/>
    <ds:schemaRef ds:uri="http://schemas.microsoft.com/office/infopath/2007/PartnerControls"/>
    <ds:schemaRef ds:uri="http://schemas.microsoft.com/office/2006/documentManagement/types"/>
    <ds:schemaRef ds:uri="05e378dc-52a8-4917-a9ce-55a6e94a3bdd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ADD39BA-CD76-47C9-9C51-25ECB0A281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E9BFF6-8CB0-4495-B72D-DA5A04EE57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e378dc-52a8-4917-a9ce-55a6e94a3bdd"/>
    <ds:schemaRef ds:uri="c73224cc-a2db-45d7-8b58-5bb375b1c8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2257</TotalTime>
  <Words>784</Words>
  <Application>Microsoft Macintosh PowerPoint</Application>
  <PresentationFormat>Widescreen</PresentationFormat>
  <Paragraphs>123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Rockwell</vt:lpstr>
      <vt:lpstr>Office Theme</vt:lpstr>
      <vt:lpstr>PowerPoint Presentation</vt:lpstr>
      <vt:lpstr>Joel Bradshaw’s 4 Propositions for a Successful Campaign Strategy </vt:lpstr>
      <vt:lpstr>Vote Targets </vt:lpstr>
      <vt:lpstr>Voter Targets </vt:lpstr>
      <vt:lpstr>Context of Voter Targeting </vt:lpstr>
      <vt:lpstr>Strategic Campaign Decisions</vt:lpstr>
      <vt:lpstr>Deciding to Run </vt:lpstr>
      <vt:lpstr>Messaging: Issue Priorities </vt:lpstr>
      <vt:lpstr>Messaging: Issue Positions </vt:lpstr>
      <vt:lpstr>Rove and Axelrod: Taking Inventory </vt:lpstr>
      <vt:lpstr>Whether to Attack </vt:lpstr>
      <vt:lpstr>Where to Campaign </vt:lpstr>
      <vt:lpstr>How to Campaign </vt:lpstr>
      <vt:lpstr>Campaign Strategists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Assignment</dc:title>
  <dc:creator>Larsen, Rebecca</dc:creator>
  <cp:lastModifiedBy>Luevanos, Daniel</cp:lastModifiedBy>
  <cp:revision>4</cp:revision>
  <dcterms:created xsi:type="dcterms:W3CDTF">2020-09-13T20:14:46Z</dcterms:created>
  <dcterms:modified xsi:type="dcterms:W3CDTF">2020-11-03T14:53:08Z</dcterms:modified>
</cp:coreProperties>
</file>